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57" r:id="rId3"/>
    <p:sldId id="271" r:id="rId4"/>
    <p:sldId id="269" r:id="rId5"/>
    <p:sldId id="270" r:id="rId6"/>
    <p:sldId id="259" r:id="rId7"/>
    <p:sldId id="260" r:id="rId8"/>
    <p:sldId id="261" r:id="rId9"/>
    <p:sldId id="262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H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H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H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H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H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.VnTimeH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.VnTimeH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.VnTimeH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.VnTimeH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00CC00"/>
    <a:srgbClr val="0000CC"/>
    <a:srgbClr val="FFFF00"/>
    <a:srgbClr val="00CCFF"/>
    <a:srgbClr val="F0A230"/>
    <a:srgbClr val="D04006"/>
    <a:srgbClr val="FF8047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10" autoAdjust="0"/>
    <p:restoredTop sz="88468" autoAdjust="0"/>
  </p:normalViewPr>
  <p:slideViewPr>
    <p:cSldViewPr snapToGrid="0">
      <p:cViewPr>
        <p:scale>
          <a:sx n="66" d="100"/>
          <a:sy n="66" d="100"/>
        </p:scale>
        <p:origin x="-57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-1188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B480556-C095-4350-822F-F309371C06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VnTimeH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VnTimeH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VnTimeH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VnTimeH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VnTimeH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B6021D-11DF-4713-820A-F54323FD20A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FFCD0F-7023-4BF3-836A-37D798959AF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1BC869-9DB7-4370-A205-96553551CB52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B2C6F7-4F84-405A-BB28-4305001344A1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70606-CC19-4CBB-A2A0-0E336DE68A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772C6-06C0-4262-B0F0-DD0852280D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EA344-A124-4247-ACFA-990E21A74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6D06C-3815-410D-9211-65414F3DDA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62639-B07E-4334-8CD5-E93C618841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A3893-5FCD-4C8B-BB6B-AB9132E99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E753A-8BE3-4A59-8280-856670A6E5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8FA15-3D84-47B3-93B1-EAE520B59E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6AB04-4BE7-4EA7-AA4F-BD4CB1B20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FEB8D-D36C-4825-B469-8E7970C00D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4F993-1181-44B2-93CB-EF91603D1B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88C538D-8C8F-4CC1-A9A7-7D5CA28F2B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H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H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H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H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H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H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H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H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9" name="WordArt 11" descr="Paper bag"/>
          <p:cNvSpPr>
            <a:spLocks noChangeArrowheads="1" noChangeShapeType="1" noTextEdit="1"/>
          </p:cNvSpPr>
          <p:nvPr/>
        </p:nvSpPr>
        <p:spPr bwMode="auto">
          <a:xfrm>
            <a:off x="2205038" y="1649413"/>
            <a:ext cx="5334000" cy="19812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4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r>
              <a:rPr lang="vi-VN" sz="36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TOÁN 4</a:t>
            </a:r>
            <a:endParaRPr lang="en-US" sz="3600" kern="10">
              <a:ln w="9525">
                <a:round/>
                <a:headEnd/>
                <a:tailEnd/>
              </a:ln>
              <a:blipFill dpi="0" rotWithShape="0">
                <a:blip r:embed="rId3"/>
                <a:srcRect/>
                <a:tile tx="0" ty="0" sx="100000" sy="100000" flip="none" algn="tl"/>
              </a:blipFill>
              <a:latin typeface="Arial"/>
              <a:cs typeface="Arial"/>
            </a:endParaRPr>
          </a:p>
        </p:txBody>
      </p:sp>
      <p:sp>
        <p:nvSpPr>
          <p:cNvPr id="2051" name="Rectangle 12"/>
          <p:cNvSpPr>
            <a:spLocks noChangeArrowheads="1"/>
          </p:cNvSpPr>
          <p:nvPr/>
        </p:nvSpPr>
        <p:spPr bwMode="auto">
          <a:xfrm>
            <a:off x="4448175" y="3246438"/>
            <a:ext cx="247650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1066800" y="723900"/>
            <a:ext cx="6858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00CC"/>
                </a:solidFill>
                <a:latin typeface="Arial" charset="0"/>
              </a:rPr>
              <a:t>Toán 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628650" y="1738313"/>
            <a:ext cx="6858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u="sng">
                <a:solidFill>
                  <a:srgbClr val="FF0000"/>
                </a:solidFill>
                <a:latin typeface="Arial" charset="0"/>
              </a:rPr>
              <a:t>I. Kiểm tra bài cũ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179388" y="2471738"/>
            <a:ext cx="8964612" cy="1465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>
                <a:solidFill>
                  <a:srgbClr val="0000CC"/>
                </a:solidFill>
                <a:latin typeface="Arial" charset="0"/>
              </a:rPr>
              <a:t>          </a:t>
            </a:r>
            <a:r>
              <a:rPr lang="en-US" sz="3600">
                <a:solidFill>
                  <a:srgbClr val="0000CC"/>
                </a:solidFill>
                <a:latin typeface="Times New Roman" pitchFamily="18" charset="0"/>
              </a:rPr>
              <a:t>Tính : </a:t>
            </a:r>
          </a:p>
          <a:p>
            <a:pPr algn="l">
              <a:spcBef>
                <a:spcPct val="50000"/>
              </a:spcBef>
            </a:pPr>
            <a:r>
              <a:rPr lang="en-US" sz="3600">
                <a:solidFill>
                  <a:srgbClr val="0000CC"/>
                </a:solidFill>
                <a:latin typeface="Times New Roman" pitchFamily="18" charset="0"/>
              </a:rPr>
              <a:t>    740 x 30 =               2463 x 500 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8" grpId="0"/>
      <p:bldP spid="49159" grpId="0"/>
      <p:bldP spid="4916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1066800" y="723900"/>
            <a:ext cx="6858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00CC"/>
                </a:solidFill>
                <a:latin typeface="Arial" charset="0"/>
              </a:rPr>
              <a:t>Toán 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628650" y="1738313"/>
            <a:ext cx="6858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u="sng">
                <a:solidFill>
                  <a:schemeClr val="hlink"/>
                </a:solidFill>
                <a:latin typeface="Arial" charset="0"/>
              </a:rPr>
              <a:t>Kiểm tra bài cũ</a:t>
            </a: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179388" y="2471738"/>
            <a:ext cx="8964612" cy="1465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>
                <a:solidFill>
                  <a:srgbClr val="0000CC"/>
                </a:solidFill>
                <a:latin typeface="Arial" charset="0"/>
              </a:rPr>
              <a:t>          </a:t>
            </a:r>
            <a:r>
              <a:rPr lang="en-US" sz="3600">
                <a:solidFill>
                  <a:srgbClr val="0000CC"/>
                </a:solidFill>
                <a:latin typeface="Times New Roman" pitchFamily="18" charset="0"/>
              </a:rPr>
              <a:t>Tính : </a:t>
            </a:r>
          </a:p>
          <a:p>
            <a:pPr algn="l">
              <a:spcBef>
                <a:spcPct val="50000"/>
              </a:spcBef>
            </a:pPr>
            <a:r>
              <a:rPr lang="en-US" sz="3600">
                <a:solidFill>
                  <a:srgbClr val="0000CC"/>
                </a:solidFill>
                <a:latin typeface="Times New Roman" pitchFamily="18" charset="0"/>
              </a:rPr>
              <a:t>    740 x 30 =  </a:t>
            </a:r>
            <a:r>
              <a:rPr lang="en-US" sz="3600">
                <a:solidFill>
                  <a:srgbClr val="008000"/>
                </a:solidFill>
                <a:latin typeface="Times New Roman" pitchFamily="18" charset="0"/>
              </a:rPr>
              <a:t>22200   </a:t>
            </a:r>
            <a:r>
              <a:rPr lang="en-US" sz="3600">
                <a:solidFill>
                  <a:srgbClr val="0000CC"/>
                </a:solidFill>
                <a:latin typeface="Times New Roman" pitchFamily="18" charset="0"/>
              </a:rPr>
              <a:t>    2463 x 500 = </a:t>
            </a:r>
            <a:r>
              <a:rPr lang="en-US" sz="3600">
                <a:solidFill>
                  <a:srgbClr val="008000"/>
                </a:solidFill>
                <a:latin typeface="Times New Roman" pitchFamily="18" charset="0"/>
              </a:rPr>
              <a:t>1231500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3656013" y="1065213"/>
            <a:ext cx="26606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b="1" u="sng">
                <a:latin typeface="Arial" charset="0"/>
              </a:rPr>
              <a:t>Toán</a:t>
            </a: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2476500" y="3314700"/>
            <a:ext cx="1276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69637" name="AutoShape 5"/>
          <p:cNvSpPr>
            <a:spLocks/>
          </p:cNvSpPr>
          <p:nvPr/>
        </p:nvSpPr>
        <p:spPr bwMode="auto">
          <a:xfrm>
            <a:off x="3511550" y="2266950"/>
            <a:ext cx="222250" cy="533400"/>
          </a:xfrm>
          <a:prstGeom prst="leftBrace">
            <a:avLst>
              <a:gd name="adj1" fmla="val 2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2647950" y="2322513"/>
            <a:ext cx="121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latin typeface="Arial" charset="0"/>
              </a:rPr>
              <a:t>1cm</a:t>
            </a:r>
          </a:p>
        </p:txBody>
      </p:sp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3543300" y="4081463"/>
            <a:ext cx="933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69640" name="Line 8"/>
          <p:cNvSpPr>
            <a:spLocks noChangeShapeType="1"/>
          </p:cNvSpPr>
          <p:nvPr/>
        </p:nvSpPr>
        <p:spPr bwMode="auto">
          <a:xfrm>
            <a:off x="4019550" y="2686050"/>
            <a:ext cx="0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3543300" y="3141663"/>
            <a:ext cx="1524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1cm</a:t>
            </a:r>
            <a:r>
              <a:rPr lang="en-US" sz="3200" baseline="30000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381000" y="4133850"/>
            <a:ext cx="8382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>
                <a:latin typeface="Arial" charset="0"/>
              </a:rPr>
              <a:t>1cm</a:t>
            </a:r>
            <a:r>
              <a:rPr lang="en-US" sz="3200" baseline="30000">
                <a:latin typeface="Arial" charset="0"/>
              </a:rPr>
              <a:t>2</a:t>
            </a:r>
            <a:r>
              <a:rPr lang="en-US" sz="3200">
                <a:latin typeface="Arial" charset="0"/>
              </a:rPr>
              <a:t> là diện tích của hình vuông có cạnh dài 1cm.</a:t>
            </a:r>
          </a:p>
        </p:txBody>
      </p:sp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400050" y="4800600"/>
            <a:ext cx="7543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latin typeface="Arial" charset="0"/>
              </a:rPr>
              <a:t> </a:t>
            </a:r>
            <a:r>
              <a:rPr lang="en-US" sz="3200">
                <a:latin typeface="Arial" charset="0"/>
              </a:rPr>
              <a:t>cm</a:t>
            </a:r>
            <a:r>
              <a:rPr lang="en-US" sz="3200" baseline="30000">
                <a:latin typeface="Arial" charset="0"/>
              </a:rPr>
              <a:t>2</a:t>
            </a:r>
            <a:r>
              <a:rPr lang="en-US" sz="3200">
                <a:latin typeface="Arial" charset="0"/>
              </a:rPr>
              <a:t> là </a:t>
            </a:r>
            <a:r>
              <a:rPr lang="vi-VN" sz="3200">
                <a:latin typeface="Arial" charset="0"/>
              </a:rPr>
              <a:t>đơ</a:t>
            </a:r>
            <a:r>
              <a:rPr lang="en-US" sz="3200">
                <a:latin typeface="Arial" charset="0"/>
              </a:rPr>
              <a:t>n vị </a:t>
            </a:r>
            <a:r>
              <a:rPr lang="vi-VN" sz="3200">
                <a:latin typeface="Arial" charset="0"/>
              </a:rPr>
              <a:t>đ</a:t>
            </a:r>
            <a:r>
              <a:rPr lang="en-US" sz="3200">
                <a:latin typeface="Arial" charset="0"/>
              </a:rPr>
              <a:t>o diện tích.</a:t>
            </a:r>
          </a:p>
        </p:txBody>
      </p:sp>
      <p:sp>
        <p:nvSpPr>
          <p:cNvPr id="69644" name="Rectangle 12"/>
          <p:cNvSpPr>
            <a:spLocks noChangeArrowheads="1"/>
          </p:cNvSpPr>
          <p:nvPr/>
        </p:nvSpPr>
        <p:spPr bwMode="auto">
          <a:xfrm>
            <a:off x="3752850" y="226695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69645" name="Text Box 13"/>
          <p:cNvSpPr txBox="1">
            <a:spLocks noChangeArrowheads="1"/>
          </p:cNvSpPr>
          <p:nvPr/>
        </p:nvSpPr>
        <p:spPr bwMode="auto">
          <a:xfrm>
            <a:off x="4743450" y="2324100"/>
            <a:ext cx="417195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latin typeface="Arial" charset="0"/>
              </a:rPr>
              <a:t>Diện tích hình vuông là:</a:t>
            </a:r>
          </a:p>
          <a:p>
            <a:pPr algn="l">
              <a:spcBef>
                <a:spcPct val="50000"/>
              </a:spcBef>
            </a:pPr>
            <a:r>
              <a:rPr lang="en-US" sz="2800">
                <a:latin typeface="Arial" charset="0"/>
              </a:rPr>
              <a:t>     1 x 1 = 1(cm</a:t>
            </a:r>
            <a:r>
              <a:rPr lang="en-US" sz="2800" baseline="30000">
                <a:latin typeface="Arial" charset="0"/>
              </a:rPr>
              <a:t>2)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9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9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9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9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6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696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9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9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9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9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9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9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7" grpId="0" animBg="1"/>
      <p:bldP spid="69638" grpId="0"/>
      <p:bldP spid="69640" grpId="0" animBg="1"/>
      <p:bldP spid="69641" grpId="0"/>
      <p:bldP spid="69642" grpId="0"/>
      <p:bldP spid="69643" grpId="0"/>
      <p:bldP spid="69644" grpId="0" animBg="1"/>
      <p:bldP spid="696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1123950" y="744538"/>
            <a:ext cx="7505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charset="0"/>
              </a:rPr>
              <a:t>Đề - xi - mét vuông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762000" y="1484313"/>
            <a:ext cx="79248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latin typeface="Arial" charset="0"/>
              </a:rPr>
              <a:t>   -  Để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o diện tích ng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ời ta còn dùng </a:t>
            </a:r>
            <a:r>
              <a:rPr lang="vi-VN" sz="2800">
                <a:latin typeface="Arial" charset="0"/>
              </a:rPr>
              <a:t>đơ</a:t>
            </a:r>
            <a:r>
              <a:rPr lang="en-US" sz="2800">
                <a:latin typeface="Arial" charset="0"/>
              </a:rPr>
              <a:t>n vị  : </a:t>
            </a:r>
            <a:r>
              <a:rPr lang="vi-VN" sz="2800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FF0000"/>
                </a:solidFill>
                <a:latin typeface="Arial" charset="0"/>
              </a:rPr>
              <a:t>ề-xi-mét vuông</a:t>
            </a:r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1412875" y="4484688"/>
            <a:ext cx="1997075" cy="1806575"/>
          </a:xfrm>
          <a:prstGeom prst="rect">
            <a:avLst/>
          </a:prstGeom>
          <a:solidFill>
            <a:srgbClr val="FF9900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1930400" y="6400800"/>
            <a:ext cx="8112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>
                <a:latin typeface="Arial" charset="0"/>
              </a:rPr>
              <a:t>1dm</a:t>
            </a:r>
          </a:p>
        </p:txBody>
      </p:sp>
      <p:sp>
        <p:nvSpPr>
          <p:cNvPr id="6150" name="Text Box 7"/>
          <p:cNvSpPr txBox="1">
            <a:spLocks noChangeArrowheads="1"/>
          </p:cNvSpPr>
          <p:nvPr/>
        </p:nvSpPr>
        <p:spPr bwMode="auto">
          <a:xfrm>
            <a:off x="323850" y="4151313"/>
            <a:ext cx="269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latin typeface="Arial" charset="0"/>
              </a:rPr>
              <a:t> </a:t>
            </a:r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781050" y="2570163"/>
            <a:ext cx="7981950" cy="1384300"/>
          </a:xfrm>
          <a:prstGeom prst="rect">
            <a:avLst/>
          </a:prstGeom>
          <a:solidFill>
            <a:srgbClr val="FFFF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   -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Đề-xi-mét vuông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 là diện tích của hình vuông có cạnh dài 1dm .</a:t>
            </a:r>
          </a:p>
          <a:p>
            <a:pPr algn="l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6152" name="Text Box 9"/>
          <p:cNvSpPr txBox="1">
            <a:spLocks noChangeArrowheads="1"/>
          </p:cNvSpPr>
          <p:nvPr/>
        </p:nvSpPr>
        <p:spPr bwMode="auto">
          <a:xfrm>
            <a:off x="4495800" y="3619500"/>
            <a:ext cx="11620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6153" name="Text Box 10"/>
          <p:cNvSpPr txBox="1">
            <a:spLocks noChangeArrowheads="1"/>
          </p:cNvSpPr>
          <p:nvPr/>
        </p:nvSpPr>
        <p:spPr bwMode="auto">
          <a:xfrm>
            <a:off x="552450" y="3598863"/>
            <a:ext cx="33337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70667" name="Text Box 11"/>
          <p:cNvSpPr txBox="1">
            <a:spLocks noChangeArrowheads="1"/>
          </p:cNvSpPr>
          <p:nvPr/>
        </p:nvSpPr>
        <p:spPr bwMode="auto">
          <a:xfrm>
            <a:off x="381000" y="3505200"/>
            <a:ext cx="58864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   -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Đề-xi-mét vuông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 viết tắt là :      </a:t>
            </a:r>
            <a:r>
              <a:rPr lang="en-US" sz="2800">
                <a:solidFill>
                  <a:srgbClr val="FF0000"/>
                </a:solidFill>
                <a:latin typeface="Arial" charset="0"/>
              </a:rPr>
              <a:t>dm</a:t>
            </a:r>
            <a:r>
              <a:rPr lang="en-US" sz="2800" baseline="30000">
                <a:solidFill>
                  <a:srgbClr val="FF0000"/>
                </a:solidFill>
                <a:latin typeface="Arial" charset="0"/>
              </a:rPr>
              <a:t>2</a:t>
            </a:r>
            <a:endParaRPr lang="en-US" sz="2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0" y="1165225"/>
            <a:ext cx="7219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9933FF"/>
                </a:solidFill>
                <a:latin typeface="Arial" charset="0"/>
              </a:rPr>
              <a:t>1. Đề-xi-mét vuông</a:t>
            </a:r>
          </a:p>
        </p:txBody>
      </p:sp>
      <p:sp>
        <p:nvSpPr>
          <p:cNvPr id="70669" name="Rectangle 13"/>
          <p:cNvSpPr>
            <a:spLocks noChangeArrowheads="1"/>
          </p:cNvSpPr>
          <p:nvPr/>
        </p:nvSpPr>
        <p:spPr bwMode="auto">
          <a:xfrm>
            <a:off x="4095750" y="4686300"/>
            <a:ext cx="4457700" cy="15049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>
                <a:solidFill>
                  <a:srgbClr val="0000FF"/>
                </a:solidFill>
                <a:latin typeface="Arial" charset="0"/>
              </a:rPr>
              <a:t>Diện tích hình vuông là :</a:t>
            </a:r>
          </a:p>
          <a:p>
            <a:r>
              <a:rPr lang="en-US" sz="2800">
                <a:solidFill>
                  <a:srgbClr val="0000FF"/>
                </a:solidFill>
                <a:latin typeface="Arial" charset="0"/>
              </a:rPr>
              <a:t>1 x 1 = 1</a:t>
            </a:r>
          </a:p>
        </p:txBody>
      </p:sp>
      <p:sp>
        <p:nvSpPr>
          <p:cNvPr id="70670" name="Rectangle 14"/>
          <p:cNvSpPr>
            <a:spLocks noChangeArrowheads="1"/>
          </p:cNvSpPr>
          <p:nvPr/>
        </p:nvSpPr>
        <p:spPr bwMode="auto">
          <a:xfrm>
            <a:off x="6991350" y="5486400"/>
            <a:ext cx="1504950" cy="266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FF0000"/>
                </a:solidFill>
                <a:latin typeface="Arial" charset="0"/>
              </a:rPr>
              <a:t>(dm</a:t>
            </a:r>
            <a:r>
              <a:rPr lang="en-US" sz="2800" baseline="30000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 sz="2800">
                <a:solidFill>
                  <a:srgbClr val="FF0000"/>
                </a:solidFill>
                <a:latin typeface="Arial" charset="0"/>
              </a:rPr>
              <a:t>)</a:t>
            </a:r>
          </a:p>
        </p:txBody>
      </p:sp>
      <p:sp>
        <p:nvSpPr>
          <p:cNvPr id="70671" name="Rectangle 15"/>
          <p:cNvSpPr>
            <a:spLocks noChangeArrowheads="1"/>
          </p:cNvSpPr>
          <p:nvPr/>
        </p:nvSpPr>
        <p:spPr bwMode="auto">
          <a:xfrm>
            <a:off x="1771650" y="5181600"/>
            <a:ext cx="1200150" cy="495300"/>
          </a:xfrm>
          <a:prstGeom prst="rect">
            <a:avLst/>
          </a:prstGeom>
          <a:solidFill>
            <a:srgbClr val="FF9900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>
                <a:solidFill>
                  <a:srgbClr val="0000FF"/>
                </a:solidFill>
                <a:latin typeface="Arial" charset="0"/>
              </a:rPr>
              <a:t>1dm</a:t>
            </a:r>
            <a:r>
              <a:rPr lang="en-US" sz="2400" baseline="30000">
                <a:solidFill>
                  <a:srgbClr val="0000FF"/>
                </a:solidFill>
                <a:latin typeface="Arial" charset="0"/>
              </a:rPr>
              <a:t>2</a:t>
            </a:r>
            <a:endParaRPr lang="en-US" sz="24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70672" name="Rectangle 16"/>
          <p:cNvSpPr>
            <a:spLocks noChangeArrowheads="1"/>
          </p:cNvSpPr>
          <p:nvPr/>
        </p:nvSpPr>
        <p:spPr bwMode="auto">
          <a:xfrm>
            <a:off x="1195388" y="0"/>
            <a:ext cx="7002462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solidFill>
                <a:srgbClr val="0000CC"/>
              </a:solidFill>
              <a:latin typeface="Arial" charset="0"/>
            </a:endParaRPr>
          </a:p>
          <a:p>
            <a:r>
              <a:rPr lang="en-US" sz="2400">
                <a:solidFill>
                  <a:srgbClr val="0000CC"/>
                </a:solidFill>
                <a:latin typeface="Arial" charset="0"/>
              </a:rPr>
              <a:t>Toán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0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3" dur="500"/>
                                        <p:tgtEl>
                                          <p:spTgt spid="706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/>
      <p:bldP spid="70660" grpId="0"/>
      <p:bldP spid="70661" grpId="0" animBg="1"/>
      <p:bldP spid="70662" grpId="0"/>
      <p:bldP spid="70664" grpId="0" animBg="1"/>
      <p:bldP spid="70667" grpId="0"/>
      <p:bldP spid="70668" grpId="0"/>
      <p:bldP spid="70669" grpId="0" animBg="1"/>
      <p:bldP spid="70670" grpId="0" animBg="1"/>
      <p:bldP spid="70671" grpId="0" animBg="1"/>
      <p:bldP spid="706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6292850" y="2703513"/>
            <a:ext cx="8175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solidFill>
                  <a:srgbClr val="0000CC"/>
                </a:solidFill>
                <a:latin typeface="Arial" charset="0"/>
              </a:rPr>
              <a:t>1dm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1790700" y="182563"/>
            <a:ext cx="4229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solidFill>
                  <a:srgbClr val="0000CC"/>
                </a:solidFill>
                <a:latin typeface="Arial" charset="0"/>
              </a:rPr>
              <a:t>Một</a:t>
            </a:r>
            <a:r>
              <a:rPr lang="en-US" sz="2400" b="1">
                <a:latin typeface="Arial" charset="0"/>
              </a:rPr>
              <a:t> </a:t>
            </a:r>
            <a:r>
              <a:rPr lang="vi-VN" sz="2400" b="1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2400" b="1">
                <a:solidFill>
                  <a:srgbClr val="FF0000"/>
                </a:solidFill>
                <a:latin typeface="Arial" charset="0"/>
              </a:rPr>
              <a:t>ề-xi-mét vuông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solidFill>
                  <a:srgbClr val="0000CC"/>
                </a:solidFill>
                <a:latin typeface="Arial" charset="0"/>
              </a:rPr>
              <a:t>(1dm</a:t>
            </a:r>
            <a:r>
              <a:rPr lang="en-US" sz="2400" b="1" baseline="30000">
                <a:solidFill>
                  <a:srgbClr val="0000CC"/>
                </a:solidFill>
                <a:latin typeface="Arial" charset="0"/>
              </a:rPr>
              <a:t>2</a:t>
            </a:r>
            <a:r>
              <a:rPr lang="en-US" sz="2400" b="1">
                <a:solidFill>
                  <a:srgbClr val="0000CC"/>
                </a:solidFill>
                <a:latin typeface="Arial" charset="0"/>
              </a:rPr>
              <a:t>)</a:t>
            </a:r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1736725" y="731838"/>
            <a:ext cx="4549775" cy="4587875"/>
          </a:xfrm>
          <a:prstGeom prst="rect">
            <a:avLst/>
          </a:prstGeom>
          <a:solidFill>
            <a:srgbClr val="FF9900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152650" y="723900"/>
            <a:ext cx="3676650" cy="4591050"/>
            <a:chOff x="1380" y="456"/>
            <a:chExt cx="2316" cy="2892"/>
          </a:xfrm>
        </p:grpSpPr>
        <p:sp>
          <p:nvSpPr>
            <p:cNvPr id="7192" name="Line 8"/>
            <p:cNvSpPr>
              <a:spLocks noChangeShapeType="1"/>
            </p:cNvSpPr>
            <p:nvPr/>
          </p:nvSpPr>
          <p:spPr bwMode="auto">
            <a:xfrm>
              <a:off x="1380" y="468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3" name="Line 9"/>
            <p:cNvSpPr>
              <a:spLocks noChangeShapeType="1"/>
            </p:cNvSpPr>
            <p:nvPr/>
          </p:nvSpPr>
          <p:spPr bwMode="auto">
            <a:xfrm>
              <a:off x="2232" y="468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4" name="Line 10"/>
            <p:cNvSpPr>
              <a:spLocks noChangeShapeType="1"/>
            </p:cNvSpPr>
            <p:nvPr/>
          </p:nvSpPr>
          <p:spPr bwMode="auto">
            <a:xfrm>
              <a:off x="2520" y="468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5" name="Line 11"/>
            <p:cNvSpPr>
              <a:spLocks noChangeShapeType="1"/>
            </p:cNvSpPr>
            <p:nvPr/>
          </p:nvSpPr>
          <p:spPr bwMode="auto">
            <a:xfrm>
              <a:off x="2808" y="456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6" name="Line 12"/>
            <p:cNvSpPr>
              <a:spLocks noChangeShapeType="1"/>
            </p:cNvSpPr>
            <p:nvPr/>
          </p:nvSpPr>
          <p:spPr bwMode="auto">
            <a:xfrm>
              <a:off x="3108" y="468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7" name="Line 13"/>
            <p:cNvSpPr>
              <a:spLocks noChangeShapeType="1"/>
            </p:cNvSpPr>
            <p:nvPr/>
          </p:nvSpPr>
          <p:spPr bwMode="auto">
            <a:xfrm>
              <a:off x="3408" y="456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8" name="Line 14"/>
            <p:cNvSpPr>
              <a:spLocks noChangeShapeType="1"/>
            </p:cNvSpPr>
            <p:nvPr/>
          </p:nvSpPr>
          <p:spPr bwMode="auto">
            <a:xfrm>
              <a:off x="3696" y="468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9" name="Line 15"/>
            <p:cNvSpPr>
              <a:spLocks noChangeShapeType="1"/>
            </p:cNvSpPr>
            <p:nvPr/>
          </p:nvSpPr>
          <p:spPr bwMode="auto">
            <a:xfrm>
              <a:off x="1944" y="456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0" name="Line 16"/>
            <p:cNvSpPr>
              <a:spLocks noChangeShapeType="1"/>
            </p:cNvSpPr>
            <p:nvPr/>
          </p:nvSpPr>
          <p:spPr bwMode="auto">
            <a:xfrm>
              <a:off x="1656" y="456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1730375" y="1200150"/>
            <a:ext cx="4565650" cy="3657600"/>
            <a:chOff x="1090" y="756"/>
            <a:chExt cx="2876" cy="2304"/>
          </a:xfrm>
        </p:grpSpPr>
        <p:sp>
          <p:nvSpPr>
            <p:cNvPr id="7183" name="Line 18"/>
            <p:cNvSpPr>
              <a:spLocks noChangeShapeType="1"/>
            </p:cNvSpPr>
            <p:nvPr/>
          </p:nvSpPr>
          <p:spPr bwMode="auto">
            <a:xfrm>
              <a:off x="1090" y="3060"/>
              <a:ext cx="28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Line 19"/>
            <p:cNvSpPr>
              <a:spLocks noChangeShapeType="1"/>
            </p:cNvSpPr>
            <p:nvPr/>
          </p:nvSpPr>
          <p:spPr bwMode="auto">
            <a:xfrm>
              <a:off x="1102" y="2760"/>
              <a:ext cx="2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Line 20"/>
            <p:cNvSpPr>
              <a:spLocks noChangeShapeType="1"/>
            </p:cNvSpPr>
            <p:nvPr/>
          </p:nvSpPr>
          <p:spPr bwMode="auto">
            <a:xfrm>
              <a:off x="1090" y="2448"/>
              <a:ext cx="2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6" name="Line 21"/>
            <p:cNvSpPr>
              <a:spLocks noChangeShapeType="1"/>
            </p:cNvSpPr>
            <p:nvPr/>
          </p:nvSpPr>
          <p:spPr bwMode="auto">
            <a:xfrm>
              <a:off x="1090" y="2172"/>
              <a:ext cx="2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7" name="Line 22"/>
            <p:cNvSpPr>
              <a:spLocks noChangeShapeType="1"/>
            </p:cNvSpPr>
            <p:nvPr/>
          </p:nvSpPr>
          <p:spPr bwMode="auto">
            <a:xfrm>
              <a:off x="1090" y="1884"/>
              <a:ext cx="2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8" name="Line 23"/>
            <p:cNvSpPr>
              <a:spLocks noChangeShapeType="1"/>
            </p:cNvSpPr>
            <p:nvPr/>
          </p:nvSpPr>
          <p:spPr bwMode="auto">
            <a:xfrm>
              <a:off x="1090" y="1608"/>
              <a:ext cx="2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9" name="Line 24"/>
            <p:cNvSpPr>
              <a:spLocks noChangeShapeType="1"/>
            </p:cNvSpPr>
            <p:nvPr/>
          </p:nvSpPr>
          <p:spPr bwMode="auto">
            <a:xfrm>
              <a:off x="1090" y="1320"/>
              <a:ext cx="2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0" name="Line 25"/>
            <p:cNvSpPr>
              <a:spLocks noChangeShapeType="1"/>
            </p:cNvSpPr>
            <p:nvPr/>
          </p:nvSpPr>
          <p:spPr bwMode="auto">
            <a:xfrm>
              <a:off x="1102" y="1044"/>
              <a:ext cx="2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1" name="Line 26"/>
            <p:cNvSpPr>
              <a:spLocks noChangeShapeType="1"/>
            </p:cNvSpPr>
            <p:nvPr/>
          </p:nvSpPr>
          <p:spPr bwMode="auto">
            <a:xfrm>
              <a:off x="1102" y="756"/>
              <a:ext cx="2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251" name="Rectangle 27"/>
          <p:cNvSpPr>
            <a:spLocks noChangeArrowheads="1"/>
          </p:cNvSpPr>
          <p:nvPr/>
        </p:nvSpPr>
        <p:spPr bwMode="auto">
          <a:xfrm>
            <a:off x="1733550" y="4860925"/>
            <a:ext cx="419100" cy="444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52252" name="Text Box 28"/>
          <p:cNvSpPr txBox="1">
            <a:spLocks noChangeArrowheads="1"/>
          </p:cNvSpPr>
          <p:nvPr/>
        </p:nvSpPr>
        <p:spPr bwMode="auto">
          <a:xfrm>
            <a:off x="1009650" y="5410200"/>
            <a:ext cx="7848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  <a:latin typeface="Arial" charset="0"/>
              </a:rPr>
              <a:t>Ta thấy hình vuông</a:t>
            </a:r>
            <a:r>
              <a:rPr lang="en-US" sz="2400"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1dm</a:t>
            </a:r>
            <a:r>
              <a:rPr lang="en-US" sz="2400" baseline="30000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 sz="2400">
                <a:latin typeface="Arial" charset="0"/>
              </a:rPr>
              <a:t> </a:t>
            </a:r>
            <a:r>
              <a:rPr lang="en-US" sz="2400">
                <a:solidFill>
                  <a:srgbClr val="0000CC"/>
                </a:solidFill>
                <a:latin typeface="Arial" charset="0"/>
              </a:rPr>
              <a:t>gồm</a:t>
            </a:r>
            <a:r>
              <a:rPr lang="en-US" sz="2400"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100</a:t>
            </a:r>
            <a:r>
              <a:rPr lang="en-US" sz="2400">
                <a:latin typeface="Arial" charset="0"/>
              </a:rPr>
              <a:t> </a:t>
            </a:r>
            <a:r>
              <a:rPr lang="en-US" sz="2400">
                <a:solidFill>
                  <a:srgbClr val="0000CC"/>
                </a:solidFill>
                <a:latin typeface="Arial" charset="0"/>
              </a:rPr>
              <a:t>hình vuông</a:t>
            </a:r>
            <a:r>
              <a:rPr lang="en-US" sz="2400"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1cm</a:t>
            </a:r>
            <a:r>
              <a:rPr lang="en-US" sz="2400" baseline="30000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781050" y="4865688"/>
            <a:ext cx="954088" cy="495300"/>
            <a:chOff x="0" y="3579"/>
            <a:chExt cx="577" cy="312"/>
          </a:xfrm>
        </p:grpSpPr>
        <p:sp>
          <p:nvSpPr>
            <p:cNvPr id="7181" name="AutoShape 30"/>
            <p:cNvSpPr>
              <a:spLocks/>
            </p:cNvSpPr>
            <p:nvPr/>
          </p:nvSpPr>
          <p:spPr bwMode="auto">
            <a:xfrm>
              <a:off x="507" y="3579"/>
              <a:ext cx="56" cy="288"/>
            </a:xfrm>
            <a:prstGeom prst="leftBrace">
              <a:avLst>
                <a:gd name="adj1" fmla="val 4285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Arial" charset="0"/>
              </a:endParaRPr>
            </a:p>
          </p:txBody>
        </p:sp>
        <p:sp>
          <p:nvSpPr>
            <p:cNvPr id="7182" name="Text Box 31"/>
            <p:cNvSpPr txBox="1">
              <a:spLocks noChangeArrowheads="1"/>
            </p:cNvSpPr>
            <p:nvPr/>
          </p:nvSpPr>
          <p:spPr bwMode="auto">
            <a:xfrm>
              <a:off x="0" y="3600"/>
              <a:ext cx="57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US" sz="2400" b="1">
                  <a:solidFill>
                    <a:srgbClr val="0000CC"/>
                  </a:solidFill>
                  <a:latin typeface="Arial" charset="0"/>
                </a:rPr>
                <a:t>1cm</a:t>
              </a:r>
            </a:p>
          </p:txBody>
        </p:sp>
      </p:grpSp>
      <p:sp>
        <p:nvSpPr>
          <p:cNvPr id="52256" name="Line 32"/>
          <p:cNvSpPr>
            <a:spLocks noChangeShapeType="1"/>
          </p:cNvSpPr>
          <p:nvPr/>
        </p:nvSpPr>
        <p:spPr bwMode="auto">
          <a:xfrm flipH="1" flipV="1">
            <a:off x="1504950" y="5194300"/>
            <a:ext cx="342900" cy="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57" name="Text Box 33"/>
          <p:cNvSpPr txBox="1">
            <a:spLocks noChangeArrowheads="1"/>
          </p:cNvSpPr>
          <p:nvPr/>
        </p:nvSpPr>
        <p:spPr bwMode="auto">
          <a:xfrm>
            <a:off x="438150" y="4894263"/>
            <a:ext cx="11239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  <a:latin typeface="Arial" charset="0"/>
              </a:rPr>
              <a:t>1cm</a:t>
            </a:r>
            <a:r>
              <a:rPr lang="en-US" sz="2400" baseline="30000">
                <a:solidFill>
                  <a:srgbClr val="0000CC"/>
                </a:solidFill>
                <a:latin typeface="Arial" charset="0"/>
              </a:rPr>
              <a:t>2</a:t>
            </a:r>
          </a:p>
        </p:txBody>
      </p:sp>
      <p:sp>
        <p:nvSpPr>
          <p:cNvPr id="52258" name="Text Box 34"/>
          <p:cNvSpPr txBox="1">
            <a:spLocks noChangeArrowheads="1"/>
          </p:cNvSpPr>
          <p:nvPr/>
        </p:nvSpPr>
        <p:spPr bwMode="auto">
          <a:xfrm>
            <a:off x="2533650" y="6038850"/>
            <a:ext cx="3676650" cy="523875"/>
          </a:xfrm>
          <a:prstGeom prst="rect">
            <a:avLst/>
          </a:prstGeom>
          <a:solidFill>
            <a:srgbClr val="FFFFCC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Arial" charset="0"/>
              </a:rPr>
              <a:t>1dm</a:t>
            </a:r>
            <a:r>
              <a:rPr lang="en-US" sz="2800" baseline="30000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 sz="2800">
                <a:solidFill>
                  <a:srgbClr val="FF0000"/>
                </a:solidFill>
                <a:latin typeface="Arial" charset="0"/>
              </a:rPr>
              <a:t> = 100cm</a:t>
            </a:r>
            <a:r>
              <a:rPr lang="en-US" sz="2800" baseline="30000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2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2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22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2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52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52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6" dur="2000"/>
                                        <p:tgtEl>
                                          <p:spTgt spid="52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2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2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2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/>
      <p:bldP spid="52229" grpId="0"/>
      <p:bldP spid="52230" grpId="0" animBg="1"/>
      <p:bldP spid="52251" grpId="0" animBg="1"/>
      <p:bldP spid="52252" grpId="0"/>
      <p:bldP spid="52256" grpId="0" animBg="1"/>
      <p:bldP spid="52257" grpId="0"/>
      <p:bldP spid="5225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554038" y="1655763"/>
            <a:ext cx="3676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  <a:latin typeface="Arial" charset="0"/>
              </a:rPr>
              <a:t>Luyện tập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560388" y="2397125"/>
            <a:ext cx="28479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>
                <a:solidFill>
                  <a:srgbClr val="0000FF"/>
                </a:solidFill>
                <a:latin typeface="Arial" charset="0"/>
              </a:rPr>
              <a:t>Bài 1: Đọc</a:t>
            </a:r>
            <a:endParaRPr lang="en-US" sz="3600">
              <a:latin typeface="Arial" charset="0"/>
            </a:endParaRP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314325" y="3784600"/>
            <a:ext cx="85534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>
                <a:solidFill>
                  <a:srgbClr val="0000FF"/>
                </a:solidFill>
                <a:latin typeface="Arial" charset="0"/>
              </a:rPr>
              <a:t>32dm</a:t>
            </a:r>
            <a:r>
              <a:rPr lang="en-US" sz="3600" baseline="30000">
                <a:solidFill>
                  <a:srgbClr val="0000FF"/>
                </a:solidFill>
                <a:latin typeface="Arial" charset="0"/>
              </a:rPr>
              <a:t>2 </a:t>
            </a:r>
            <a:r>
              <a:rPr lang="en-US" sz="3600">
                <a:solidFill>
                  <a:srgbClr val="0000FF"/>
                </a:solidFill>
                <a:latin typeface="Arial" charset="0"/>
              </a:rPr>
              <a:t>;   911dm</a:t>
            </a:r>
            <a:r>
              <a:rPr lang="en-US" sz="3600" baseline="30000">
                <a:solidFill>
                  <a:srgbClr val="0000FF"/>
                </a:solidFill>
                <a:latin typeface="Arial" charset="0"/>
              </a:rPr>
              <a:t>2</a:t>
            </a:r>
            <a:r>
              <a:rPr lang="en-US" sz="3600">
                <a:solidFill>
                  <a:srgbClr val="0000FF"/>
                </a:solidFill>
                <a:latin typeface="Arial" charset="0"/>
              </a:rPr>
              <a:t> ;   1952dm</a:t>
            </a:r>
            <a:r>
              <a:rPr lang="en-US" sz="3600" baseline="30000">
                <a:solidFill>
                  <a:srgbClr val="0000FF"/>
                </a:solidFill>
                <a:latin typeface="Arial" charset="0"/>
              </a:rPr>
              <a:t>2</a:t>
            </a:r>
            <a:r>
              <a:rPr lang="en-US" sz="3600">
                <a:solidFill>
                  <a:srgbClr val="0000FF"/>
                </a:solidFill>
                <a:latin typeface="Arial" charset="0"/>
              </a:rPr>
              <a:t> ;   492000dm</a:t>
            </a:r>
            <a:r>
              <a:rPr lang="en-US" sz="3600" baseline="30000">
                <a:solidFill>
                  <a:srgbClr val="0000FF"/>
                </a:solidFill>
                <a:latin typeface="Arial" charset="0"/>
              </a:rPr>
              <a:t>2 </a:t>
            </a:r>
          </a:p>
        </p:txBody>
      </p:sp>
      <p:sp>
        <p:nvSpPr>
          <p:cNvPr id="8197" name="Text Box 12"/>
          <p:cNvSpPr txBox="1">
            <a:spLocks noChangeArrowheads="1"/>
          </p:cNvSpPr>
          <p:nvPr/>
        </p:nvSpPr>
        <p:spPr bwMode="auto">
          <a:xfrm>
            <a:off x="1066800" y="723900"/>
            <a:ext cx="6858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00CC"/>
                </a:solidFill>
                <a:latin typeface="Arial" charset="0"/>
              </a:rPr>
              <a:t>Toán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5" grpId="0"/>
      <p:bldP spid="53256" grpId="0"/>
      <p:bldP spid="532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271463" y="679450"/>
            <a:ext cx="50180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200" b="1">
                <a:solidFill>
                  <a:srgbClr val="FF3300"/>
                </a:solidFill>
                <a:latin typeface="Arial" charset="0"/>
              </a:rPr>
              <a:t>Bài 2:</a:t>
            </a:r>
            <a:r>
              <a:rPr lang="en-US" sz="3200" b="1">
                <a:solidFill>
                  <a:srgbClr val="9933FF"/>
                </a:solidFill>
                <a:latin typeface="Arial" charset="0"/>
              </a:rPr>
              <a:t>   Viết theo mẫu:</a:t>
            </a:r>
          </a:p>
        </p:txBody>
      </p:sp>
      <p:graphicFrame>
        <p:nvGraphicFramePr>
          <p:cNvPr id="54278" name="Group 6"/>
          <p:cNvGraphicFramePr>
            <a:graphicFrameLocks noGrp="1"/>
          </p:cNvGraphicFramePr>
          <p:nvPr/>
        </p:nvGraphicFramePr>
        <p:xfrm>
          <a:off x="338138" y="1849438"/>
          <a:ext cx="8553450" cy="3754437"/>
        </p:xfrm>
        <a:graphic>
          <a:graphicData uri="http://schemas.openxmlformats.org/drawingml/2006/table">
            <a:tbl>
              <a:tblPr/>
              <a:tblGrid>
                <a:gridCol w="6819900"/>
                <a:gridCol w="1733550"/>
              </a:tblGrid>
              <a:tr h="703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Black" pitchFamily="34" charset="0"/>
                        </a:rPr>
                        <a:t>                     §äc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Black" pitchFamily="34" charset="0"/>
                        </a:rPr>
                        <a:t>   ViÕt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Mét tr¨m linh hai ®Ò-xi-mÐt vu«ng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 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102dm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T¸m tr¨m m­êi hai ®Ò-xi-mÐt vu«ng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H" pitchFamily="34" charset="0"/>
                        </a:rPr>
                        <a:t>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Mét ngh×n chÝn tr¨m s¸u m­¬i chÝn ®Ò-xi-mÐt vu«ng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H" pitchFamily="34" charset="0"/>
                        </a:rPr>
                        <a:t>  </a:t>
                      </a:r>
                      <a:endParaRPr kumimoji="0" lang="en-US" sz="28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H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Hai ngh×n t¸m tr¨m m­êi hai ®Ò-xi-mÐt vu«ng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H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4301" name="Text Box 29"/>
          <p:cNvSpPr txBox="1">
            <a:spLocks noChangeArrowheads="1"/>
          </p:cNvSpPr>
          <p:nvPr/>
        </p:nvSpPr>
        <p:spPr bwMode="auto">
          <a:xfrm>
            <a:off x="7291388" y="3309938"/>
            <a:ext cx="152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Arial" charset="0"/>
              </a:rPr>
              <a:t>812dm</a:t>
            </a:r>
            <a:r>
              <a:rPr lang="en-US" sz="2800" baseline="30000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sp>
        <p:nvSpPr>
          <p:cNvPr id="54302" name="Text Box 30"/>
          <p:cNvSpPr txBox="1">
            <a:spLocks noChangeArrowheads="1"/>
          </p:cNvSpPr>
          <p:nvPr/>
        </p:nvSpPr>
        <p:spPr bwMode="auto">
          <a:xfrm>
            <a:off x="7234238" y="4151313"/>
            <a:ext cx="180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Arial" charset="0"/>
              </a:rPr>
              <a:t>1969dm</a:t>
            </a:r>
            <a:r>
              <a:rPr lang="en-US" sz="2800" baseline="30000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sp>
        <p:nvSpPr>
          <p:cNvPr id="54303" name="Text Box 31"/>
          <p:cNvSpPr txBox="1">
            <a:spLocks noChangeArrowheads="1"/>
          </p:cNvSpPr>
          <p:nvPr/>
        </p:nvSpPr>
        <p:spPr bwMode="auto">
          <a:xfrm>
            <a:off x="7277100" y="4948238"/>
            <a:ext cx="1676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Arial" charset="0"/>
              </a:rPr>
              <a:t>2812dm</a:t>
            </a:r>
            <a:r>
              <a:rPr lang="en-US" sz="2800" baseline="30000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4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54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54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 autoUpdateAnimBg="0"/>
      <p:bldP spid="54301" grpId="0"/>
      <p:bldP spid="54302" grpId="0"/>
      <p:bldP spid="5430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271463" y="522288"/>
            <a:ext cx="7456487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200" b="1">
                <a:solidFill>
                  <a:srgbClr val="0000CC"/>
                </a:solidFill>
                <a:latin typeface="Arial" charset="0"/>
              </a:rPr>
              <a:t>Bài 3: </a:t>
            </a:r>
            <a:r>
              <a:rPr lang="en-US" sz="3200" b="1">
                <a:solidFill>
                  <a:srgbClr val="9933FF"/>
                </a:solidFill>
                <a:latin typeface="Arial" charset="0"/>
              </a:rPr>
              <a:t>Viết số thích hợp vào chỗ trống:</a:t>
            </a: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8026400" y="260350"/>
            <a:ext cx="885825" cy="784225"/>
          </a:xfrm>
          <a:prstGeom prst="rect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800">
                <a:solidFill>
                  <a:srgbClr val="0000CC"/>
                </a:solidFill>
                <a:latin typeface="Arial" charset="0"/>
              </a:rPr>
              <a:t>V</a:t>
            </a: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228600" y="2705100"/>
            <a:ext cx="8915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Arial" charset="0"/>
              </a:rPr>
              <a:t>48dm</a:t>
            </a:r>
            <a:r>
              <a:rPr lang="en-US" sz="3200" baseline="30000">
                <a:solidFill>
                  <a:srgbClr val="0000FF"/>
                </a:solidFill>
                <a:latin typeface="Arial" charset="0"/>
              </a:rPr>
              <a:t>2</a:t>
            </a:r>
            <a:r>
              <a:rPr lang="en-US" sz="3200">
                <a:solidFill>
                  <a:srgbClr val="0000FF"/>
                </a:solidFill>
                <a:latin typeface="Arial" charset="0"/>
              </a:rPr>
              <a:t> = 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................</a:t>
            </a:r>
            <a:r>
              <a:rPr lang="en-US" sz="3200">
                <a:solidFill>
                  <a:srgbClr val="0000FF"/>
                </a:solidFill>
                <a:latin typeface="Arial" charset="0"/>
              </a:rPr>
              <a:t>cm</a:t>
            </a:r>
            <a:r>
              <a:rPr lang="en-US" sz="3200" baseline="30000">
                <a:solidFill>
                  <a:srgbClr val="0000FF"/>
                </a:solidFill>
                <a:latin typeface="Arial" charset="0"/>
              </a:rPr>
              <a:t>2</a:t>
            </a:r>
            <a:r>
              <a:rPr lang="en-US" sz="3200">
                <a:solidFill>
                  <a:srgbClr val="0000FF"/>
                </a:solidFill>
                <a:latin typeface="Arial" charset="0"/>
              </a:rPr>
              <a:t> ;  1997dm</a:t>
            </a:r>
            <a:r>
              <a:rPr lang="en-US" sz="3200" baseline="30000">
                <a:solidFill>
                  <a:srgbClr val="0000FF"/>
                </a:solidFill>
                <a:latin typeface="Arial" charset="0"/>
              </a:rPr>
              <a:t>2</a:t>
            </a:r>
            <a:r>
              <a:rPr lang="en-US" sz="3200">
                <a:solidFill>
                  <a:srgbClr val="0000FF"/>
                </a:solidFill>
                <a:latin typeface="Arial" charset="0"/>
              </a:rPr>
              <a:t> =   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...................</a:t>
            </a:r>
            <a:r>
              <a:rPr lang="en-US" sz="3200">
                <a:solidFill>
                  <a:srgbClr val="0000FF"/>
                </a:solidFill>
                <a:latin typeface="Arial" charset="0"/>
              </a:rPr>
              <a:t>cm</a:t>
            </a:r>
            <a:r>
              <a:rPr lang="en-US" sz="3200" baseline="30000">
                <a:solidFill>
                  <a:srgbClr val="0000FF"/>
                </a:solidFill>
                <a:latin typeface="Arial" charset="0"/>
              </a:rPr>
              <a:t>2</a:t>
            </a:r>
            <a:r>
              <a:rPr lang="en-US" sz="3200">
                <a:solidFill>
                  <a:srgbClr val="0000FF"/>
                </a:solidFill>
                <a:latin typeface="Arial" charset="0"/>
              </a:rPr>
              <a:t> </a:t>
            </a:r>
          </a:p>
          <a:p>
            <a:pPr algn="l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Arial" charset="0"/>
              </a:rPr>
              <a:t>2000cm</a:t>
            </a:r>
            <a:r>
              <a:rPr lang="en-US" sz="3200" baseline="30000">
                <a:solidFill>
                  <a:srgbClr val="0000FF"/>
                </a:solidFill>
                <a:latin typeface="Arial" charset="0"/>
              </a:rPr>
              <a:t>2</a:t>
            </a:r>
            <a:r>
              <a:rPr lang="en-US" sz="3200">
                <a:solidFill>
                  <a:srgbClr val="0000FF"/>
                </a:solidFill>
                <a:latin typeface="Arial" charset="0"/>
              </a:rPr>
              <a:t> = 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...........</a:t>
            </a:r>
            <a:r>
              <a:rPr lang="en-US" sz="3200">
                <a:solidFill>
                  <a:srgbClr val="0000FF"/>
                </a:solidFill>
                <a:latin typeface="Arial" charset="0"/>
              </a:rPr>
              <a:t>dm</a:t>
            </a:r>
            <a:r>
              <a:rPr lang="en-US" sz="3200" baseline="30000">
                <a:solidFill>
                  <a:srgbClr val="0000FF"/>
                </a:solidFill>
                <a:latin typeface="Arial" charset="0"/>
              </a:rPr>
              <a:t>2</a:t>
            </a:r>
            <a:r>
              <a:rPr lang="en-US" sz="3200">
                <a:solidFill>
                  <a:srgbClr val="0000FF"/>
                </a:solidFill>
                <a:latin typeface="Arial" charset="0"/>
              </a:rPr>
              <a:t> ;  9900cm</a:t>
            </a:r>
            <a:r>
              <a:rPr lang="en-US" sz="3200" baseline="30000">
                <a:solidFill>
                  <a:srgbClr val="0000FF"/>
                </a:solidFill>
                <a:latin typeface="Arial" charset="0"/>
              </a:rPr>
              <a:t>2</a:t>
            </a:r>
            <a:r>
              <a:rPr lang="en-US" sz="3200">
                <a:solidFill>
                  <a:srgbClr val="0000FF"/>
                </a:solidFill>
                <a:latin typeface="Arial" charset="0"/>
              </a:rPr>
              <a:t> =  ...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...............</a:t>
            </a:r>
            <a:r>
              <a:rPr lang="en-US" sz="3200">
                <a:solidFill>
                  <a:srgbClr val="0000FF"/>
                </a:solidFill>
                <a:latin typeface="Arial" charset="0"/>
              </a:rPr>
              <a:t>dm</a:t>
            </a:r>
            <a:r>
              <a:rPr lang="en-US" sz="3200" baseline="30000">
                <a:solidFill>
                  <a:srgbClr val="0000FF"/>
                </a:solidFill>
                <a:latin typeface="Arial" charset="0"/>
              </a:rPr>
              <a:t>2</a:t>
            </a:r>
            <a:r>
              <a:rPr lang="en-US" sz="3200">
                <a:latin typeface="Arial" charset="0"/>
              </a:rPr>
              <a:t>            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1400175" y="2671763"/>
            <a:ext cx="23812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      4800</a:t>
            </a: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2509838" y="3409950"/>
            <a:ext cx="742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20</a:t>
            </a: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6757988" y="2671763"/>
            <a:ext cx="1981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199700</a:t>
            </a: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7172325" y="3414713"/>
            <a:ext cx="9525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99</a:t>
            </a:r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1266825" y="1749425"/>
            <a:ext cx="3051175" cy="588963"/>
          </a:xfrm>
          <a:prstGeom prst="rect">
            <a:avLst/>
          </a:prstGeom>
          <a:solidFill>
            <a:srgbClr val="FFFFCC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200" b="1">
                <a:solidFill>
                  <a:srgbClr val="FF0000"/>
                </a:solidFill>
                <a:latin typeface="Arial" charset="0"/>
              </a:rPr>
              <a:t>1dm</a:t>
            </a:r>
            <a:r>
              <a:rPr lang="en-US" sz="3200" b="1" baseline="30000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 sz="3200" b="1">
                <a:solidFill>
                  <a:srgbClr val="FF0000"/>
                </a:solidFill>
                <a:latin typeface="Arial" charset="0"/>
              </a:rPr>
              <a:t> = 100cm</a:t>
            </a:r>
            <a:r>
              <a:rPr lang="en-US" sz="3200" b="1" baseline="30000">
                <a:solidFill>
                  <a:srgbClr val="FF0000"/>
                </a:solidFill>
                <a:latin typeface="Arial" charset="0"/>
              </a:rPr>
              <a:t>2</a:t>
            </a:r>
            <a:endParaRPr lang="en-US" sz="32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4905375" y="1730375"/>
            <a:ext cx="3051175" cy="588963"/>
          </a:xfrm>
          <a:prstGeom prst="rect">
            <a:avLst/>
          </a:prstGeom>
          <a:solidFill>
            <a:srgbClr val="FFFFCC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200" b="1">
                <a:solidFill>
                  <a:srgbClr val="FF0000"/>
                </a:solidFill>
                <a:latin typeface="Arial" charset="0"/>
              </a:rPr>
              <a:t>100cm</a:t>
            </a:r>
            <a:r>
              <a:rPr lang="en-US" sz="3200" b="1" baseline="30000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 sz="3200" b="1">
                <a:solidFill>
                  <a:srgbClr val="FF0000"/>
                </a:solidFill>
                <a:latin typeface="Arial" charset="0"/>
              </a:rPr>
              <a:t> = 1dm</a:t>
            </a:r>
            <a:r>
              <a:rPr lang="en-US" sz="3200" b="1" baseline="30000">
                <a:solidFill>
                  <a:srgbClr val="FF0000"/>
                </a:solidFill>
                <a:latin typeface="Arial" charset="0"/>
              </a:rPr>
              <a:t>2</a:t>
            </a:r>
            <a:endParaRPr lang="en-US" sz="3200" b="1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utoUpdateAnimBg="0"/>
      <p:bldP spid="55301" grpId="0" animBg="1"/>
      <p:bldP spid="55302" grpId="0"/>
      <p:bldP spid="55303" grpId="0"/>
      <p:bldP spid="55304" grpId="0"/>
      <p:bldP spid="55305" grpId="0"/>
      <p:bldP spid="55306" grpId="0"/>
      <p:bldP spid="55307" grpId="0" animBg="1"/>
      <p:bldP spid="5530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MOVIE_ONCLICK_URL" val="http://"/>
  <p:tag name="GENSWF_MOVIE_PRESENTATION_END_URL" val="http://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.VnTimeH"/>
        <a:ea typeface=""/>
        <a:cs typeface=""/>
      </a:majorFont>
      <a:minorFont>
        <a:latin typeface=".VnTimeH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H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H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1192</TotalTime>
  <Words>288</Words>
  <Application>Microsoft Office PowerPoint</Application>
  <PresentationFormat>On-screen Show (4:3)</PresentationFormat>
  <Paragraphs>67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.VnTimeH</vt:lpstr>
      <vt:lpstr>Arial</vt:lpstr>
      <vt:lpstr>Times New Roman</vt:lpstr>
      <vt:lpstr>.VnBlack</vt:lpstr>
      <vt:lpstr>.VnTime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TEACHER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HOANGSYNGUYEN</dc:creator>
  <cp:lastModifiedBy>CSTeam</cp:lastModifiedBy>
  <cp:revision>190</cp:revision>
  <dcterms:created xsi:type="dcterms:W3CDTF">2009-03-15T15:01:22Z</dcterms:created>
  <dcterms:modified xsi:type="dcterms:W3CDTF">2016-06-30T02:11:52Z</dcterms:modified>
</cp:coreProperties>
</file>